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5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CE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58B2-BBD5-3D42-A863-E7318B26692A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58B2-BBD5-3D42-A863-E7318B26692A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0BBDE-B9E5-E242-B08D-803C05FEF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58B2-BBD5-3D42-A863-E7318B26692A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0BBDE-B9E5-E242-B08D-803C05FEF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58B2-BBD5-3D42-A863-E7318B26692A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0BBDE-B9E5-E242-B08D-803C05FEF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58B2-BBD5-3D42-A863-E7318B26692A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0BBDE-B9E5-E242-B08D-803C05FEF4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58B2-BBD5-3D42-A863-E7318B26692A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0BBDE-B9E5-E242-B08D-803C05FEF4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58B2-BBD5-3D42-A863-E7318B26692A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0BBDE-B9E5-E242-B08D-803C05FEF4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58B2-BBD5-3D42-A863-E7318B26692A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0BBDE-B9E5-E242-B08D-803C05FEF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58B2-BBD5-3D42-A863-E7318B26692A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0BBDE-B9E5-E242-B08D-803C05FEF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58B2-BBD5-3D42-A863-E7318B26692A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58B2-BBD5-3D42-A863-E7318B26692A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0BBDE-B9E5-E242-B08D-803C05FEF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48258B2-BBD5-3D42-A863-E7318B26692A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800BBDE-B9E5-E242-B08D-803C05FEF4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6" r:id="rId1"/>
    <p:sldLayoutId id="2147483957" r:id="rId2"/>
    <p:sldLayoutId id="2147483958" r:id="rId3"/>
    <p:sldLayoutId id="2147483959" r:id="rId4"/>
    <p:sldLayoutId id="2147483960" r:id="rId5"/>
    <p:sldLayoutId id="2147483961" r:id="rId6"/>
    <p:sldLayoutId id="2147483962" r:id="rId7"/>
    <p:sldLayoutId id="2147483963" r:id="rId8"/>
    <p:sldLayoutId id="2147483964" r:id="rId9"/>
    <p:sldLayoutId id="2147483965" r:id="rId10"/>
    <p:sldLayoutId id="2147483966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750" y="3003401"/>
            <a:ext cx="7772400" cy="107761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Ministry Name	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7738" y="4240074"/>
            <a:ext cx="6400800" cy="1331315"/>
          </a:xfrm>
        </p:spPr>
        <p:txBody>
          <a:bodyPr/>
          <a:lstStyle/>
          <a:p>
            <a:r>
              <a:rPr lang="en-US" dirty="0"/>
              <a:t>[</a:t>
            </a:r>
            <a:r>
              <a:rPr lang="en-US" dirty="0">
                <a:solidFill>
                  <a:srgbClr val="7F7F7F"/>
                </a:solidFill>
              </a:rPr>
              <a:t>Ministry Founder(s)]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6750" y="2218571"/>
            <a:ext cx="77724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Times New Roman"/>
              </a:rPr>
              <a:t>Lake Union Conference </a:t>
            </a:r>
          </a:p>
        </p:txBody>
      </p:sp>
      <p:pic>
        <p:nvPicPr>
          <p:cNvPr id="20" name="Picture 19" descr="Jesus all or nothi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899358"/>
          </a:xfrm>
          <a:prstGeom prst="rect">
            <a:avLst/>
          </a:prstGeom>
        </p:spPr>
      </p:pic>
      <p:pic>
        <p:nvPicPr>
          <p:cNvPr id="22" name="Picture 21" descr="4C_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68538" y="5673520"/>
            <a:ext cx="1124051" cy="1070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9495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457200" y="10593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What Attracts Youth People?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457200" y="22023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 Young people are attracted to churches that engage them with three essential things:</a:t>
            </a:r>
          </a:p>
          <a:p>
            <a:pPr marL="514350" indent="-514350">
              <a:buFont typeface="Wingdings" pitchFamily="2" charset="2"/>
              <a:buChar char="Ø"/>
            </a:pPr>
            <a:endParaRPr lang="en-US" dirty="0" smtClean="0"/>
          </a:p>
          <a:p>
            <a:pPr marL="1022350" lvl="2" indent="-457200">
              <a:buFont typeface="Wingdings" charset="2"/>
              <a:buChar char="§"/>
            </a:pPr>
            <a:r>
              <a:rPr lang="en-US" dirty="0" smtClean="0"/>
              <a:t>A sense of belonging</a:t>
            </a:r>
          </a:p>
          <a:p>
            <a:pPr marL="796925" lvl="1" indent="-514350">
              <a:buFont typeface="Wingdings" charset="2"/>
              <a:buChar char="§"/>
            </a:pPr>
            <a:endParaRPr lang="en-US" dirty="0" smtClean="0"/>
          </a:p>
          <a:p>
            <a:pPr marL="1022350" lvl="2" indent="-457200">
              <a:buFont typeface="Wingdings" charset="2"/>
              <a:buChar char="§"/>
            </a:pPr>
            <a:r>
              <a:rPr lang="en-US" dirty="0" smtClean="0"/>
              <a:t>A sense of meaning</a:t>
            </a:r>
          </a:p>
          <a:p>
            <a:pPr marL="796925" lvl="1" indent="-514350">
              <a:buFont typeface="Wingdings" charset="2"/>
              <a:buChar char="§"/>
            </a:pPr>
            <a:endParaRPr lang="en-US" dirty="0" smtClean="0"/>
          </a:p>
          <a:p>
            <a:pPr marL="1022350" lvl="2" indent="-457200">
              <a:buFont typeface="Wingdings" charset="2"/>
              <a:buChar char="§"/>
            </a:pPr>
            <a:r>
              <a:rPr lang="en-US" dirty="0" smtClean="0"/>
              <a:t>Opportunity to develop competence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" name="Picture 19" descr="4C_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89283" y="6098543"/>
            <a:ext cx="661585" cy="629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86166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86064"/>
                </a:solidFill>
              </a:rPr>
              <a:t>Assessment</a:t>
            </a:r>
            <a:endParaRPr lang="en-US" dirty="0">
              <a:solidFill>
                <a:srgbClr val="58606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1025" lvl="1">
              <a:buFont typeface="Wingdings" charset="2"/>
              <a:buChar char="§"/>
            </a:pPr>
            <a:r>
              <a:rPr lang="en-US" dirty="0"/>
              <a:t>What is currently happening with ministry at our church?</a:t>
            </a:r>
          </a:p>
          <a:p>
            <a:pPr marL="863600" lvl="2" indent="-285750">
              <a:buFont typeface="Wingdings" charset="2"/>
              <a:buChar char="§"/>
            </a:pPr>
            <a:r>
              <a:rPr lang="en-US" dirty="0"/>
              <a:t>[……..]</a:t>
            </a:r>
          </a:p>
          <a:p>
            <a:pPr marL="863600" lvl="2" indent="-285750">
              <a:buFont typeface="Wingdings" charset="2"/>
              <a:buChar char="§"/>
            </a:pPr>
            <a:endParaRPr lang="en-US" dirty="0"/>
          </a:p>
          <a:p>
            <a:pPr marL="581025" lvl="1">
              <a:buFont typeface="Wingdings" charset="2"/>
              <a:buChar char="§"/>
            </a:pPr>
            <a:r>
              <a:rPr lang="en-US" dirty="0"/>
              <a:t>What resources are available?</a:t>
            </a:r>
          </a:p>
          <a:p>
            <a:pPr marL="863600" lvl="2" indent="-285750">
              <a:buFont typeface="Wingdings" charset="2"/>
              <a:buChar char="§"/>
            </a:pPr>
            <a:r>
              <a:rPr lang="en-US" dirty="0"/>
              <a:t>[……..]</a:t>
            </a:r>
          </a:p>
          <a:p>
            <a:pPr marL="581025" lvl="1">
              <a:buFont typeface="Wingdings" charset="2"/>
              <a:buChar char="§"/>
            </a:pPr>
            <a:endParaRPr lang="en-US" dirty="0"/>
          </a:p>
          <a:p>
            <a:pPr marL="581025" lvl="1">
              <a:buFont typeface="Wingdings" charset="2"/>
              <a:buChar char="§"/>
            </a:pPr>
            <a:r>
              <a:rPr lang="en-US" dirty="0"/>
              <a:t>What is the need our ministry is addressing?</a:t>
            </a:r>
          </a:p>
          <a:p>
            <a:pPr marL="863600" lvl="2" indent="-285750">
              <a:buFont typeface="Wingdings" charset="2"/>
              <a:buChar char="§"/>
            </a:pPr>
            <a:r>
              <a:rPr lang="en-US" dirty="0"/>
              <a:t>[……..]</a:t>
            </a:r>
          </a:p>
        </p:txBody>
      </p:sp>
      <p:pic>
        <p:nvPicPr>
          <p:cNvPr id="5" name="Picture 4" descr="4C_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13154" y="6216463"/>
            <a:ext cx="537714" cy="511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7938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86064"/>
                </a:solidFill>
              </a:rPr>
              <a:t>Goals	</a:t>
            </a:r>
            <a:endParaRPr lang="en-US" dirty="0">
              <a:solidFill>
                <a:srgbClr val="58606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52475" lvl="1" indent="-457200">
              <a:buFont typeface="Wingdings" charset="2"/>
              <a:buChar char="§"/>
            </a:pPr>
            <a:r>
              <a:rPr lang="en-US" dirty="0"/>
              <a:t>What are the goals of this ministry?</a:t>
            </a:r>
          </a:p>
          <a:p>
            <a:pPr marL="752475" lvl="1" indent="-457200">
              <a:buFont typeface="Wingdings" charset="2"/>
              <a:buChar char="§"/>
            </a:pPr>
            <a:endParaRPr lang="en-US" dirty="0"/>
          </a:p>
          <a:p>
            <a:pPr marL="1035050" lvl="2" indent="-457200">
              <a:buFont typeface="Wingdings" charset="2"/>
              <a:buChar char="§"/>
            </a:pPr>
            <a:r>
              <a:rPr lang="en-US" dirty="0"/>
              <a:t>[…………]</a:t>
            </a:r>
          </a:p>
          <a:p>
            <a:pPr marL="752475" lvl="1" indent="-457200">
              <a:buFont typeface="Wingdings" charset="2"/>
              <a:buChar char="§"/>
            </a:pPr>
            <a:endParaRPr lang="en-US" dirty="0"/>
          </a:p>
          <a:p>
            <a:pPr marL="1035050" lvl="2" indent="-457200">
              <a:buFont typeface="Wingdings" charset="2"/>
              <a:buChar char="§"/>
            </a:pPr>
            <a:r>
              <a:rPr lang="en-US" dirty="0"/>
              <a:t>[…………]</a:t>
            </a:r>
          </a:p>
          <a:p>
            <a:pPr marL="752475" lvl="1" indent="-457200">
              <a:buFont typeface="Wingdings" charset="2"/>
              <a:buChar char="§"/>
            </a:pPr>
            <a:endParaRPr lang="en-US" dirty="0"/>
          </a:p>
          <a:p>
            <a:pPr marL="1035050" lvl="2" indent="-457200">
              <a:buFont typeface="Wingdings" charset="2"/>
              <a:buChar char="§"/>
            </a:pPr>
            <a:r>
              <a:rPr lang="en-US" dirty="0"/>
              <a:t>[…………]</a:t>
            </a:r>
          </a:p>
          <a:p>
            <a:pPr marL="752475" lvl="1" indent="-457200">
              <a:buFont typeface="Wingdings" charset="2"/>
              <a:buChar char="§"/>
            </a:pPr>
            <a:endParaRPr lang="en-US" dirty="0"/>
          </a:p>
          <a:p>
            <a:pPr marL="1035050" lvl="2" indent="-457200">
              <a:buFont typeface="Wingdings" charset="2"/>
              <a:buChar char="§"/>
            </a:pPr>
            <a:r>
              <a:rPr lang="en-US" dirty="0"/>
              <a:t>[…………]</a:t>
            </a:r>
          </a:p>
          <a:p>
            <a:pPr>
              <a:buFont typeface="Wingdings" charset="2"/>
              <a:buChar char="§"/>
            </a:pPr>
            <a:endParaRPr lang="en-US" dirty="0"/>
          </a:p>
        </p:txBody>
      </p:sp>
      <p:pic>
        <p:nvPicPr>
          <p:cNvPr id="5" name="Picture 4" descr="4C_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13154" y="6216463"/>
            <a:ext cx="537714" cy="511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41448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86064"/>
                </a:solidFill>
              </a:rPr>
              <a:t>Funding</a:t>
            </a:r>
            <a:endParaRPr lang="en-US" dirty="0">
              <a:solidFill>
                <a:srgbClr val="58606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/>
              <a:t>Projected Cost of Ministry</a:t>
            </a:r>
          </a:p>
          <a:p>
            <a:pPr>
              <a:buFont typeface="Wingdings" charset="2"/>
              <a:buChar char="§"/>
            </a:pPr>
            <a:endParaRPr lang="en-US" dirty="0"/>
          </a:p>
          <a:p>
            <a:pPr lvl="1">
              <a:buFont typeface="Wingdings" charset="2"/>
              <a:buChar char="§"/>
            </a:pPr>
            <a:r>
              <a:rPr lang="en-US" dirty="0"/>
              <a:t>Funding from:</a:t>
            </a:r>
          </a:p>
          <a:p>
            <a:pPr lvl="2">
              <a:buFont typeface="Wingdings" charset="2"/>
              <a:buChar char="§"/>
            </a:pPr>
            <a:r>
              <a:rPr lang="en-US" dirty="0"/>
              <a:t>Ministry - </a:t>
            </a:r>
          </a:p>
          <a:p>
            <a:pPr lvl="2">
              <a:buFont typeface="Wingdings" charset="2"/>
              <a:buChar char="§"/>
            </a:pPr>
            <a:r>
              <a:rPr lang="en-US" dirty="0"/>
              <a:t>Lake Union Conference - </a:t>
            </a:r>
          </a:p>
          <a:p>
            <a:pPr lvl="2">
              <a:buFont typeface="Wingdings" charset="2"/>
              <a:buChar char="§"/>
            </a:pPr>
            <a:r>
              <a:rPr lang="en-US" dirty="0"/>
              <a:t>Church </a:t>
            </a:r>
          </a:p>
        </p:txBody>
      </p:sp>
      <p:pic>
        <p:nvPicPr>
          <p:cNvPr id="5" name="Picture 4" descr="4C_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13154" y="6216463"/>
            <a:ext cx="537714" cy="511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2886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86064"/>
                </a:solidFill>
              </a:rPr>
              <a:t>Planning Implementation</a:t>
            </a:r>
            <a:endParaRPr lang="en-US" dirty="0">
              <a:solidFill>
                <a:srgbClr val="58606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52475" lvl="1" indent="-457200">
              <a:buFont typeface="Wingdings" charset="2"/>
              <a:buChar char="§"/>
            </a:pPr>
            <a:r>
              <a:rPr lang="en-US" sz="2900" dirty="0"/>
              <a:t>Steps we need to take to get things started.</a:t>
            </a:r>
          </a:p>
          <a:p>
            <a:pPr marL="1035050" lvl="2" indent="-457200">
              <a:buFont typeface="Wingdings" charset="2"/>
              <a:buChar char="§"/>
            </a:pPr>
            <a:r>
              <a:rPr lang="en-US" sz="2700" dirty="0"/>
              <a:t>[…….]</a:t>
            </a:r>
          </a:p>
          <a:p>
            <a:pPr marL="1035050" lvl="2" indent="-457200">
              <a:buFont typeface="Wingdings" charset="2"/>
              <a:buChar char="§"/>
            </a:pPr>
            <a:r>
              <a:rPr lang="en-US" sz="2700" dirty="0"/>
              <a:t>[…….]</a:t>
            </a:r>
          </a:p>
          <a:p>
            <a:pPr marL="1035050" lvl="2" indent="-457200">
              <a:buFont typeface="Wingdings" charset="2"/>
              <a:buChar char="§"/>
            </a:pPr>
            <a:r>
              <a:rPr lang="en-US" sz="2700" dirty="0"/>
              <a:t>[…….]</a:t>
            </a:r>
          </a:p>
          <a:p>
            <a:pPr marL="1035050" lvl="2" indent="-457200">
              <a:buFont typeface="Wingdings" charset="2"/>
              <a:buChar char="§"/>
            </a:pPr>
            <a:r>
              <a:rPr lang="en-US" sz="2700" dirty="0"/>
              <a:t>[…….]</a:t>
            </a:r>
          </a:p>
          <a:p>
            <a:pPr marL="1035050" lvl="2" indent="-457200">
              <a:buFont typeface="Wingdings" charset="2"/>
              <a:buChar char="§"/>
            </a:pPr>
            <a:r>
              <a:rPr lang="en-US" sz="2700" dirty="0"/>
              <a:t>[…….]</a:t>
            </a:r>
          </a:p>
          <a:p>
            <a:endParaRPr lang="en-US" dirty="0"/>
          </a:p>
        </p:txBody>
      </p:sp>
      <p:pic>
        <p:nvPicPr>
          <p:cNvPr id="5" name="Picture 4" descr="4C_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13154" y="6216463"/>
            <a:ext cx="537714" cy="511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73699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86064"/>
                </a:solidFill>
              </a:rPr>
              <a:t>Motion</a:t>
            </a:r>
            <a:endParaRPr lang="en-US" dirty="0">
              <a:solidFill>
                <a:srgbClr val="58606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/>
              <a:t>[Type out the motion that you would like the board to vote on]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4C_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13154" y="6216463"/>
            <a:ext cx="537714" cy="511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9535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5593"/>
            <a:ext cx="8229600" cy="37805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Thank </a:t>
            </a:r>
            <a:r>
              <a:rPr lang="en-US" dirty="0" smtClean="0"/>
              <a:t>You For Your Time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Lake </a:t>
            </a:r>
            <a:r>
              <a:rPr lang="en-US" dirty="0"/>
              <a:t>Union Conference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Youth </a:t>
            </a:r>
            <a:r>
              <a:rPr lang="en-US" dirty="0"/>
              <a:t>Evangelism Congress 2013</a:t>
            </a:r>
          </a:p>
          <a:p>
            <a:pPr marL="0" indent="0" algn="ctr">
              <a:buNone/>
            </a:pPr>
            <a:r>
              <a:rPr lang="en-US" dirty="0"/>
              <a:t>Center for Youth Evangelism 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 descr="Jesus all or nothi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899358"/>
          </a:xfrm>
          <a:prstGeom prst="rect">
            <a:avLst/>
          </a:prstGeom>
        </p:spPr>
      </p:pic>
      <p:pic>
        <p:nvPicPr>
          <p:cNvPr id="5" name="Picture 4" descr="4C_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13154" y="6216463"/>
            <a:ext cx="537714" cy="511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871666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130</TotalTime>
  <Words>146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Executive</vt:lpstr>
      <vt:lpstr>Ministry Name </vt:lpstr>
      <vt:lpstr>What Attracts Youth People?</vt:lpstr>
      <vt:lpstr>Assessment</vt:lpstr>
      <vt:lpstr>Goals </vt:lpstr>
      <vt:lpstr>Funding</vt:lpstr>
      <vt:lpstr>Planning Implementation</vt:lpstr>
      <vt:lpstr>Motion</vt:lpstr>
      <vt:lpstr>Slide 8</vt:lpstr>
    </vt:vector>
  </TitlesOfParts>
  <Company>Center for Youth Evangelism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Ministry Name</dc:title>
  <dc:creator>Erica Ross</dc:creator>
  <cp:lastModifiedBy>Dale</cp:lastModifiedBy>
  <cp:revision>11</cp:revision>
  <dcterms:created xsi:type="dcterms:W3CDTF">2013-01-30T14:02:14Z</dcterms:created>
  <dcterms:modified xsi:type="dcterms:W3CDTF">2013-02-10T00:35:16Z</dcterms:modified>
</cp:coreProperties>
</file>