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762"/>
    <a:srgbClr val="97A5BA"/>
    <a:srgbClr val="CEC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720" y="-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58B2-BBD5-3D42-A863-E7318B26692A}" type="datetimeFigureOut">
              <a:rPr lang="en-US" smtClean="0"/>
              <a:pPr/>
              <a:t>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1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58B2-BBD5-3D42-A863-E7318B26692A}" type="datetimeFigureOut">
              <a:rPr lang="en-US" smtClean="0"/>
              <a:pPr/>
              <a:t>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BBDE-B9E5-E242-B08D-803C05FEF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6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58B2-BBD5-3D42-A863-E7318B26692A}" type="datetimeFigureOut">
              <a:rPr lang="en-US" smtClean="0"/>
              <a:pPr/>
              <a:t>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BBDE-B9E5-E242-B08D-803C05FEF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58B2-BBD5-3D42-A863-E7318B26692A}" type="datetimeFigureOut">
              <a:rPr lang="en-US" smtClean="0"/>
              <a:pPr/>
              <a:t>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BBDE-B9E5-E242-B08D-803C05FEF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0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58B2-BBD5-3D42-A863-E7318B26692A}" type="datetimeFigureOut">
              <a:rPr lang="en-US" smtClean="0"/>
              <a:pPr/>
              <a:t>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BBDE-B9E5-E242-B08D-803C05FEF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0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58B2-BBD5-3D42-A863-E7318B26692A}" type="datetimeFigureOut">
              <a:rPr lang="en-US" smtClean="0"/>
              <a:pPr/>
              <a:t>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BBDE-B9E5-E242-B08D-803C05FEF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58B2-BBD5-3D42-A863-E7318B26692A}" type="datetimeFigureOut">
              <a:rPr lang="en-US" smtClean="0"/>
              <a:pPr/>
              <a:t>2/9/13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BBDE-B9E5-E242-B08D-803C05FEF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5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58B2-BBD5-3D42-A863-E7318B26692A}" type="datetimeFigureOut">
              <a:rPr lang="en-US" smtClean="0"/>
              <a:pPr/>
              <a:t>2/9/13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BBDE-B9E5-E242-B08D-803C05FEF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7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58B2-BBD5-3D42-A863-E7318B26692A}" type="datetimeFigureOut">
              <a:rPr lang="en-US" smtClean="0"/>
              <a:pPr/>
              <a:t>2/9/13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BBDE-B9E5-E242-B08D-803C05FEF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6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58B2-BBD5-3D42-A863-E7318B26692A}" type="datetimeFigureOut">
              <a:rPr lang="en-US" smtClean="0"/>
              <a:pPr/>
              <a:t>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1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58B2-BBD5-3D42-A863-E7318B26692A}" type="datetimeFigureOut">
              <a:rPr lang="en-US" smtClean="0"/>
              <a:pPr/>
              <a:t>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BBDE-B9E5-E242-B08D-803C05FEF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8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258B2-BBD5-3D42-A863-E7318B26692A}" type="datetimeFigureOut">
              <a:rPr lang="en-US" smtClean="0"/>
              <a:pPr/>
              <a:t>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0BBDE-B9E5-E242-B08D-803C05FEF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5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750" y="2671255"/>
            <a:ext cx="7772400" cy="1077610"/>
          </a:xfrm>
        </p:spPr>
        <p:txBody>
          <a:bodyPr/>
          <a:lstStyle/>
          <a:p>
            <a:r>
              <a:rPr lang="en-US" dirty="0" smtClean="0">
                <a:solidFill>
                  <a:srgbClr val="505762"/>
                </a:solidFill>
              </a:rPr>
              <a:t>Ministry Name</a:t>
            </a:r>
            <a:r>
              <a:rPr lang="en-US" dirty="0" smtClean="0">
                <a:solidFill>
                  <a:srgbClr val="97A5BA"/>
                </a:solidFill>
              </a:rPr>
              <a:t>	</a:t>
            </a:r>
            <a:endParaRPr lang="en-US" dirty="0">
              <a:solidFill>
                <a:srgbClr val="97A5B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7738" y="3907928"/>
            <a:ext cx="6400800" cy="1331315"/>
          </a:xfrm>
        </p:spPr>
        <p:txBody>
          <a:bodyPr/>
          <a:lstStyle/>
          <a:p>
            <a:r>
              <a:rPr lang="en-US" dirty="0">
                <a:solidFill>
                  <a:srgbClr val="97A5BA"/>
                </a:solidFill>
              </a:rPr>
              <a:t>[Ministry Founder(s)]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6750" y="1886425"/>
            <a:ext cx="777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rgbClr val="97A5BA"/>
                </a:solidFill>
                <a:latin typeface="+mj-lt"/>
                <a:cs typeface="Times New Roman"/>
              </a:rPr>
              <a:t>Lake Union Conference </a:t>
            </a:r>
          </a:p>
        </p:txBody>
      </p:sp>
      <p:pic>
        <p:nvPicPr>
          <p:cNvPr id="22" name="Picture 21" descr="4C_3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213">
                        <a14:foregroundMark x1="60079" y1="46319" x2="60079" y2="46319"/>
                        <a14:foregroundMark x1="56929" y1="40943" x2="56929" y2="40943"/>
                        <a14:foregroundMark x1="56614" y1="34574" x2="56614" y2="34574"/>
                        <a14:foregroundMark x1="56614" y1="28536" x2="56614" y2="28536"/>
                        <a14:foregroundMark x1="47323" y1="23490" x2="47323" y2="23490"/>
                        <a14:foregroundMark x1="46378" y1="18776" x2="46378" y2="18776"/>
                        <a14:foregroundMark x1="46063" y1="12738" x2="46063" y2="12738"/>
                        <a14:foregroundMark x1="51496" y1="48718" x2="51496" y2="48718"/>
                        <a14:foregroundMark x1="74173" y1="82961" x2="74173" y2="82961"/>
                        <a14:foregroundMark x1="80551" y1="81555" x2="80551" y2="81555"/>
                        <a14:foregroundMark x1="66142" y1="83292" x2="66142" y2="83292"/>
                        <a14:foregroundMark x1="58819" y1="86931" x2="58819" y2="86931"/>
                        <a14:foregroundMark x1="46693" y1="87593" x2="46693" y2="87593"/>
                        <a14:foregroundMark x1="18189" y1="88007" x2="18189" y2="88007"/>
                        <a14:foregroundMark x1="46063" y1="70802" x2="46063" y2="70802"/>
                        <a14:backgroundMark x1="42835" y1="66832" x2="42835" y2="668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2" y="0"/>
            <a:ext cx="1852769" cy="176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93966" y="86400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7A5BA"/>
                </a:solidFill>
              </a:rPr>
              <a:t>What Attracts Youth People?</a:t>
            </a:r>
            <a:endParaRPr lang="en-US" dirty="0">
              <a:solidFill>
                <a:srgbClr val="97A5BA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1928857"/>
            <a:ext cx="8229600" cy="3932676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505762"/>
                </a:solidFill>
              </a:rPr>
              <a:t> Young people are attracted to churches that engage them with three essential things</a:t>
            </a:r>
            <a:r>
              <a:rPr lang="en-US" sz="2800" dirty="0" smtClean="0">
                <a:solidFill>
                  <a:srgbClr val="505762"/>
                </a:solidFill>
              </a:rPr>
              <a:t>:</a:t>
            </a:r>
            <a:endParaRPr lang="en-US" dirty="0" smtClean="0">
              <a:solidFill>
                <a:srgbClr val="505762"/>
              </a:solidFill>
            </a:endParaRPr>
          </a:p>
          <a:p>
            <a:pPr marL="1022350" lvl="2" indent="-457200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>
                <a:solidFill>
                  <a:srgbClr val="505762"/>
                </a:solidFill>
              </a:rPr>
              <a:t>A sense of belonging</a:t>
            </a:r>
          </a:p>
          <a:p>
            <a:pPr marL="796925" lvl="1" indent="-514350">
              <a:buFont typeface="Wingdings" charset="2"/>
              <a:buChar char="§"/>
            </a:pPr>
            <a:endParaRPr lang="en-US" dirty="0" smtClean="0">
              <a:solidFill>
                <a:srgbClr val="505762"/>
              </a:solidFill>
            </a:endParaRPr>
          </a:p>
          <a:p>
            <a:pPr marL="1022350" lvl="2" indent="-457200">
              <a:buFont typeface="Wingdings" charset="2"/>
              <a:buChar char="§"/>
            </a:pPr>
            <a:r>
              <a:rPr lang="en-US" dirty="0" smtClean="0">
                <a:solidFill>
                  <a:srgbClr val="505762"/>
                </a:solidFill>
              </a:rPr>
              <a:t>A sense of meaning</a:t>
            </a:r>
          </a:p>
          <a:p>
            <a:pPr marL="796925" lvl="1" indent="-514350">
              <a:buFont typeface="Wingdings" charset="2"/>
              <a:buChar char="§"/>
            </a:pPr>
            <a:endParaRPr lang="en-US" dirty="0" smtClean="0">
              <a:solidFill>
                <a:srgbClr val="505762"/>
              </a:solidFill>
            </a:endParaRPr>
          </a:p>
          <a:p>
            <a:pPr marL="1022350" lvl="2" indent="-457200">
              <a:buFont typeface="Wingdings" charset="2"/>
              <a:buChar char="§"/>
            </a:pPr>
            <a:r>
              <a:rPr lang="en-US" dirty="0" smtClean="0">
                <a:solidFill>
                  <a:srgbClr val="505762"/>
                </a:solidFill>
              </a:rPr>
              <a:t>Opportunity to develop competence</a:t>
            </a:r>
          </a:p>
          <a:p>
            <a:endParaRPr lang="en-US" dirty="0" smtClean="0">
              <a:solidFill>
                <a:srgbClr val="505762"/>
              </a:solidFill>
            </a:endParaRPr>
          </a:p>
          <a:p>
            <a:endParaRPr lang="en-US" dirty="0">
              <a:solidFill>
                <a:srgbClr val="505762"/>
              </a:solidFill>
            </a:endParaRPr>
          </a:p>
        </p:txBody>
      </p:sp>
      <p:pic>
        <p:nvPicPr>
          <p:cNvPr id="5" name="Picture 4" descr="4C_3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213">
                        <a14:foregroundMark x1="60079" y1="46319" x2="60079" y2="46319"/>
                        <a14:foregroundMark x1="56929" y1="40943" x2="56929" y2="40943"/>
                        <a14:foregroundMark x1="56614" y1="34574" x2="56614" y2="34574"/>
                        <a14:foregroundMark x1="56614" y1="28536" x2="56614" y2="28536"/>
                        <a14:foregroundMark x1="47323" y1="23490" x2="47323" y2="23490"/>
                        <a14:foregroundMark x1="46378" y1="18776" x2="46378" y2="18776"/>
                        <a14:foregroundMark x1="46063" y1="12738" x2="46063" y2="12738"/>
                        <a14:foregroundMark x1="51496" y1="48718" x2="51496" y2="48718"/>
                        <a14:foregroundMark x1="74173" y1="82961" x2="74173" y2="82961"/>
                        <a14:foregroundMark x1="80551" y1="81555" x2="80551" y2="81555"/>
                        <a14:foregroundMark x1="66142" y1="83292" x2="66142" y2="83292"/>
                        <a14:foregroundMark x1="58819" y1="86931" x2="58819" y2="86931"/>
                        <a14:foregroundMark x1="46693" y1="87593" x2="46693" y2="87593"/>
                        <a14:foregroundMark x1="18189" y1="88007" x2="18189" y2="88007"/>
                        <a14:foregroundMark x1="46063" y1="70802" x2="46063" y2="70802"/>
                        <a14:backgroundMark x1="42835" y1="66832" x2="42835" y2="668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2" y="0"/>
            <a:ext cx="1852769" cy="176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6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846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97A5BA"/>
                </a:solidFill>
              </a:rPr>
              <a:t>Assessment</a:t>
            </a:r>
            <a:endParaRPr lang="en-US" dirty="0">
              <a:solidFill>
                <a:srgbClr val="97A5B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0498"/>
            <a:ext cx="8229600" cy="4105035"/>
          </a:xfrm>
        </p:spPr>
        <p:txBody>
          <a:bodyPr/>
          <a:lstStyle/>
          <a:p>
            <a:pPr marL="581025" lvl="1">
              <a:buFont typeface="Wingdings" charset="2"/>
              <a:buChar char="§"/>
            </a:pPr>
            <a:r>
              <a:rPr lang="en-US" dirty="0">
                <a:solidFill>
                  <a:srgbClr val="505762"/>
                </a:solidFill>
              </a:rPr>
              <a:t>What is currently happening with ministry at our church?</a:t>
            </a:r>
          </a:p>
          <a:p>
            <a:pPr marL="863600" lvl="2" indent="-285750">
              <a:buFont typeface="Wingdings" charset="2"/>
              <a:buChar char="§"/>
            </a:pPr>
            <a:r>
              <a:rPr lang="en-US" dirty="0">
                <a:solidFill>
                  <a:srgbClr val="505762"/>
                </a:solidFill>
              </a:rPr>
              <a:t>[……..]</a:t>
            </a:r>
          </a:p>
          <a:p>
            <a:pPr marL="581025" lvl="1">
              <a:buFont typeface="Wingdings" charset="2"/>
              <a:buChar char="§"/>
            </a:pPr>
            <a:r>
              <a:rPr lang="en-US" dirty="0" smtClean="0">
                <a:solidFill>
                  <a:srgbClr val="505762"/>
                </a:solidFill>
              </a:rPr>
              <a:t>What </a:t>
            </a:r>
            <a:r>
              <a:rPr lang="en-US" dirty="0">
                <a:solidFill>
                  <a:srgbClr val="505762"/>
                </a:solidFill>
              </a:rPr>
              <a:t>resources are available?</a:t>
            </a:r>
          </a:p>
          <a:p>
            <a:pPr marL="863600" lvl="2" indent="-285750">
              <a:buFont typeface="Wingdings" charset="2"/>
              <a:buChar char="§"/>
            </a:pPr>
            <a:r>
              <a:rPr lang="en-US" dirty="0">
                <a:solidFill>
                  <a:srgbClr val="505762"/>
                </a:solidFill>
              </a:rPr>
              <a:t>[……..</a:t>
            </a:r>
            <a:r>
              <a:rPr lang="en-US" dirty="0" smtClean="0">
                <a:solidFill>
                  <a:srgbClr val="505762"/>
                </a:solidFill>
              </a:rPr>
              <a:t>]</a:t>
            </a:r>
            <a:endParaRPr lang="en-US" dirty="0">
              <a:solidFill>
                <a:srgbClr val="505762"/>
              </a:solidFill>
            </a:endParaRPr>
          </a:p>
          <a:p>
            <a:pPr marL="581025" lvl="1">
              <a:buFont typeface="Wingdings" charset="2"/>
              <a:buChar char="§"/>
            </a:pPr>
            <a:r>
              <a:rPr lang="en-US" dirty="0">
                <a:solidFill>
                  <a:srgbClr val="505762"/>
                </a:solidFill>
              </a:rPr>
              <a:t>What is the need our ministry is addressing?</a:t>
            </a:r>
          </a:p>
          <a:p>
            <a:pPr marL="863600" lvl="2" indent="-285750">
              <a:buFont typeface="Wingdings" charset="2"/>
              <a:buChar char="§"/>
            </a:pPr>
            <a:r>
              <a:rPr lang="en-US" dirty="0">
                <a:solidFill>
                  <a:srgbClr val="505762"/>
                </a:solidFill>
              </a:rPr>
              <a:t>[……..]</a:t>
            </a:r>
          </a:p>
        </p:txBody>
      </p:sp>
      <p:pic>
        <p:nvPicPr>
          <p:cNvPr id="6" name="Picture 5" descr="4C_3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213">
                        <a14:foregroundMark x1="60079" y1="46319" x2="60079" y2="46319"/>
                        <a14:foregroundMark x1="56929" y1="40943" x2="56929" y2="40943"/>
                        <a14:foregroundMark x1="56614" y1="34574" x2="56614" y2="34574"/>
                        <a14:foregroundMark x1="56614" y1="28536" x2="56614" y2="28536"/>
                        <a14:foregroundMark x1="47323" y1="23490" x2="47323" y2="23490"/>
                        <a14:foregroundMark x1="46378" y1="18776" x2="46378" y2="18776"/>
                        <a14:foregroundMark x1="46063" y1="12738" x2="46063" y2="12738"/>
                        <a14:foregroundMark x1="51496" y1="48718" x2="51496" y2="48718"/>
                        <a14:foregroundMark x1="74173" y1="82961" x2="74173" y2="82961"/>
                        <a14:foregroundMark x1="80551" y1="81555" x2="80551" y2="81555"/>
                        <a14:foregroundMark x1="66142" y1="83292" x2="66142" y2="83292"/>
                        <a14:foregroundMark x1="58819" y1="86931" x2="58819" y2="86931"/>
                        <a14:foregroundMark x1="46693" y1="87593" x2="46693" y2="87593"/>
                        <a14:foregroundMark x1="18189" y1="88007" x2="18189" y2="88007"/>
                        <a14:foregroundMark x1="46063" y1="70802" x2="46063" y2="70802"/>
                        <a14:backgroundMark x1="42835" y1="66832" x2="42835" y2="668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2" y="0"/>
            <a:ext cx="1852769" cy="176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8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24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97A5BA"/>
                </a:solidFill>
              </a:rPr>
              <a:t>Goals	</a:t>
            </a:r>
            <a:endParaRPr lang="en-US" dirty="0">
              <a:solidFill>
                <a:srgbClr val="97A5B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2808"/>
            <a:ext cx="8229600" cy="3987807"/>
          </a:xfrm>
        </p:spPr>
        <p:txBody>
          <a:bodyPr/>
          <a:lstStyle/>
          <a:p>
            <a:pPr marL="752475" lvl="1" indent="-457200">
              <a:buFont typeface="Wingdings" charset="2"/>
              <a:buChar char="§"/>
            </a:pPr>
            <a:r>
              <a:rPr lang="en-US" dirty="0">
                <a:solidFill>
                  <a:srgbClr val="505762"/>
                </a:solidFill>
              </a:rPr>
              <a:t>What are the goals of this ministry?</a:t>
            </a:r>
          </a:p>
          <a:p>
            <a:pPr marL="752475" lvl="1" indent="-457200">
              <a:buFont typeface="Wingdings" charset="2"/>
              <a:buChar char="§"/>
            </a:pPr>
            <a:endParaRPr lang="en-US" dirty="0">
              <a:solidFill>
                <a:srgbClr val="505762"/>
              </a:solidFill>
            </a:endParaRPr>
          </a:p>
          <a:p>
            <a:pPr marL="1035050" lvl="2" indent="-457200">
              <a:buFont typeface="Wingdings" charset="2"/>
              <a:buChar char="§"/>
            </a:pPr>
            <a:r>
              <a:rPr lang="en-US" dirty="0">
                <a:solidFill>
                  <a:srgbClr val="505762"/>
                </a:solidFill>
              </a:rPr>
              <a:t>[…………]</a:t>
            </a:r>
          </a:p>
          <a:p>
            <a:pPr marL="752475" lvl="1" indent="-457200">
              <a:buFont typeface="Wingdings" charset="2"/>
              <a:buChar char="§"/>
            </a:pPr>
            <a:endParaRPr lang="en-US" dirty="0">
              <a:solidFill>
                <a:srgbClr val="505762"/>
              </a:solidFill>
            </a:endParaRPr>
          </a:p>
          <a:p>
            <a:pPr marL="1035050" lvl="2" indent="-457200">
              <a:buFont typeface="Wingdings" charset="2"/>
              <a:buChar char="§"/>
            </a:pPr>
            <a:r>
              <a:rPr lang="en-US" dirty="0">
                <a:solidFill>
                  <a:srgbClr val="505762"/>
                </a:solidFill>
              </a:rPr>
              <a:t>[…………]</a:t>
            </a:r>
          </a:p>
          <a:p>
            <a:pPr marL="752475" lvl="1" indent="-457200">
              <a:buFont typeface="Wingdings" charset="2"/>
              <a:buChar char="§"/>
            </a:pPr>
            <a:endParaRPr lang="en-US" dirty="0">
              <a:solidFill>
                <a:srgbClr val="505762"/>
              </a:solidFill>
            </a:endParaRPr>
          </a:p>
          <a:p>
            <a:pPr marL="1035050" lvl="2" indent="-457200">
              <a:buFont typeface="Wingdings" charset="2"/>
              <a:buChar char="§"/>
            </a:pPr>
            <a:r>
              <a:rPr lang="en-US" dirty="0">
                <a:solidFill>
                  <a:srgbClr val="505762"/>
                </a:solidFill>
              </a:rPr>
              <a:t>[…………</a:t>
            </a:r>
            <a:r>
              <a:rPr lang="en-US" dirty="0" smtClean="0">
                <a:solidFill>
                  <a:srgbClr val="505762"/>
                </a:solidFill>
              </a:rPr>
              <a:t>]</a:t>
            </a:r>
            <a:endParaRPr lang="en-US" dirty="0">
              <a:solidFill>
                <a:srgbClr val="505762"/>
              </a:solidFill>
            </a:endParaRPr>
          </a:p>
        </p:txBody>
      </p:sp>
      <p:pic>
        <p:nvPicPr>
          <p:cNvPr id="6" name="Picture 5" descr="4C_3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213">
                        <a14:foregroundMark x1="60079" y1="46319" x2="60079" y2="46319"/>
                        <a14:foregroundMark x1="56929" y1="40943" x2="56929" y2="40943"/>
                        <a14:foregroundMark x1="56614" y1="34574" x2="56614" y2="34574"/>
                        <a14:foregroundMark x1="56614" y1="28536" x2="56614" y2="28536"/>
                        <a14:foregroundMark x1="47323" y1="23490" x2="47323" y2="23490"/>
                        <a14:foregroundMark x1="46378" y1="18776" x2="46378" y2="18776"/>
                        <a14:foregroundMark x1="46063" y1="12738" x2="46063" y2="12738"/>
                        <a14:foregroundMark x1="51496" y1="48718" x2="51496" y2="48718"/>
                        <a14:foregroundMark x1="74173" y1="82961" x2="74173" y2="82961"/>
                        <a14:foregroundMark x1="80551" y1="81555" x2="80551" y2="81555"/>
                        <a14:foregroundMark x1="66142" y1="83292" x2="66142" y2="83292"/>
                        <a14:foregroundMark x1="58819" y1="86931" x2="58819" y2="86931"/>
                        <a14:foregroundMark x1="46693" y1="87593" x2="46693" y2="87593"/>
                        <a14:foregroundMark x1="18189" y1="88007" x2="18189" y2="88007"/>
                        <a14:foregroundMark x1="46063" y1="70802" x2="46063" y2="70802"/>
                        <a14:backgroundMark x1="42835" y1="66832" x2="42835" y2="668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2" y="0"/>
            <a:ext cx="1852769" cy="176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48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939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97A5BA"/>
                </a:solidFill>
              </a:rPr>
              <a:t>Funding</a:t>
            </a:r>
            <a:endParaRPr lang="en-US" dirty="0">
              <a:solidFill>
                <a:srgbClr val="97A5B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1422"/>
            <a:ext cx="8229600" cy="3577501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505762"/>
                </a:solidFill>
              </a:rPr>
              <a:t>Projected Cost of Ministry</a:t>
            </a:r>
          </a:p>
          <a:p>
            <a:pPr>
              <a:buFont typeface="Wingdings" charset="2"/>
              <a:buChar char="§"/>
            </a:pPr>
            <a:endParaRPr lang="en-US" dirty="0">
              <a:solidFill>
                <a:srgbClr val="505762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rgbClr val="505762"/>
                </a:solidFill>
              </a:rPr>
              <a:t>Funding from:</a:t>
            </a:r>
          </a:p>
          <a:p>
            <a:pPr lvl="2">
              <a:buFont typeface="Wingdings" charset="2"/>
              <a:buChar char="§"/>
            </a:pPr>
            <a:r>
              <a:rPr lang="en-US" dirty="0">
                <a:solidFill>
                  <a:srgbClr val="505762"/>
                </a:solidFill>
              </a:rPr>
              <a:t>Ministry - </a:t>
            </a:r>
          </a:p>
          <a:p>
            <a:pPr lvl="2">
              <a:buFont typeface="Wingdings" charset="2"/>
              <a:buChar char="§"/>
            </a:pPr>
            <a:r>
              <a:rPr lang="en-US" dirty="0">
                <a:solidFill>
                  <a:srgbClr val="505762"/>
                </a:solidFill>
              </a:rPr>
              <a:t>Lake Union Conference - </a:t>
            </a:r>
          </a:p>
          <a:p>
            <a:pPr lvl="2">
              <a:buFont typeface="Wingdings" charset="2"/>
              <a:buChar char="§"/>
            </a:pPr>
            <a:r>
              <a:rPr lang="en-US" dirty="0">
                <a:solidFill>
                  <a:srgbClr val="505762"/>
                </a:solidFill>
              </a:rPr>
              <a:t>Church </a:t>
            </a:r>
          </a:p>
        </p:txBody>
      </p:sp>
      <p:pic>
        <p:nvPicPr>
          <p:cNvPr id="6" name="Picture 5" descr="4C_3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213">
                        <a14:foregroundMark x1="60079" y1="46319" x2="60079" y2="46319"/>
                        <a14:foregroundMark x1="56929" y1="40943" x2="56929" y2="40943"/>
                        <a14:foregroundMark x1="56614" y1="34574" x2="56614" y2="34574"/>
                        <a14:foregroundMark x1="56614" y1="28536" x2="56614" y2="28536"/>
                        <a14:foregroundMark x1="47323" y1="23490" x2="47323" y2="23490"/>
                        <a14:foregroundMark x1="46378" y1="18776" x2="46378" y2="18776"/>
                        <a14:foregroundMark x1="46063" y1="12738" x2="46063" y2="12738"/>
                        <a14:foregroundMark x1="51496" y1="48718" x2="51496" y2="48718"/>
                        <a14:foregroundMark x1="74173" y1="82961" x2="74173" y2="82961"/>
                        <a14:foregroundMark x1="80551" y1="81555" x2="80551" y2="81555"/>
                        <a14:foregroundMark x1="66142" y1="83292" x2="66142" y2="83292"/>
                        <a14:foregroundMark x1="58819" y1="86931" x2="58819" y2="86931"/>
                        <a14:foregroundMark x1="46693" y1="87593" x2="46693" y2="87593"/>
                        <a14:foregroundMark x1="18189" y1="88007" x2="18189" y2="88007"/>
                        <a14:foregroundMark x1="46063" y1="70802" x2="46063" y2="70802"/>
                        <a14:backgroundMark x1="42835" y1="66832" x2="42835" y2="668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2" y="0"/>
            <a:ext cx="1852769" cy="176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6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294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97A5BA"/>
                </a:solidFill>
              </a:rPr>
              <a:t>Planning Implementation</a:t>
            </a:r>
            <a:endParaRPr lang="en-US" dirty="0">
              <a:solidFill>
                <a:srgbClr val="97A5B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1739"/>
            <a:ext cx="8229600" cy="3147646"/>
          </a:xfrm>
        </p:spPr>
        <p:txBody>
          <a:bodyPr/>
          <a:lstStyle/>
          <a:p>
            <a:pPr marL="752475" lvl="1" indent="-457200">
              <a:buFont typeface="Wingdings" charset="2"/>
              <a:buChar char="§"/>
            </a:pPr>
            <a:r>
              <a:rPr lang="en-US" sz="2900" dirty="0">
                <a:solidFill>
                  <a:srgbClr val="505762"/>
                </a:solidFill>
              </a:rPr>
              <a:t>Steps we need to take to get things started.</a:t>
            </a:r>
          </a:p>
          <a:p>
            <a:pPr marL="1035050" lvl="2" indent="-457200">
              <a:buFont typeface="Wingdings" charset="2"/>
              <a:buChar char="§"/>
            </a:pPr>
            <a:r>
              <a:rPr lang="en-US" sz="2700" dirty="0">
                <a:solidFill>
                  <a:srgbClr val="505762"/>
                </a:solidFill>
              </a:rPr>
              <a:t>[…….]</a:t>
            </a:r>
          </a:p>
          <a:p>
            <a:pPr marL="1035050" lvl="2" indent="-457200">
              <a:buFont typeface="Wingdings" charset="2"/>
              <a:buChar char="§"/>
            </a:pPr>
            <a:r>
              <a:rPr lang="en-US" sz="2700" dirty="0">
                <a:solidFill>
                  <a:srgbClr val="505762"/>
                </a:solidFill>
              </a:rPr>
              <a:t>[…….]</a:t>
            </a:r>
          </a:p>
          <a:p>
            <a:pPr marL="1035050" lvl="2" indent="-457200">
              <a:buFont typeface="Wingdings" charset="2"/>
              <a:buChar char="§"/>
            </a:pPr>
            <a:r>
              <a:rPr lang="en-US" sz="2700" dirty="0">
                <a:solidFill>
                  <a:srgbClr val="505762"/>
                </a:solidFill>
              </a:rPr>
              <a:t>[…….]</a:t>
            </a:r>
          </a:p>
          <a:p>
            <a:pPr marL="1035050" lvl="2" indent="-457200">
              <a:buFont typeface="Wingdings" charset="2"/>
              <a:buChar char="§"/>
            </a:pPr>
            <a:r>
              <a:rPr lang="en-US" sz="2700" dirty="0">
                <a:solidFill>
                  <a:srgbClr val="505762"/>
                </a:solidFill>
              </a:rPr>
              <a:t>[…….]</a:t>
            </a:r>
          </a:p>
          <a:p>
            <a:pPr marL="1035050" lvl="2" indent="-457200">
              <a:buFont typeface="Wingdings" charset="2"/>
              <a:buChar char="§"/>
            </a:pPr>
            <a:r>
              <a:rPr lang="en-US" sz="2700" dirty="0">
                <a:solidFill>
                  <a:srgbClr val="505762"/>
                </a:solidFill>
              </a:rPr>
              <a:t>[…….]</a:t>
            </a:r>
          </a:p>
          <a:p>
            <a:endParaRPr lang="en-US" dirty="0">
              <a:solidFill>
                <a:srgbClr val="505762"/>
              </a:solidFill>
            </a:endParaRPr>
          </a:p>
        </p:txBody>
      </p:sp>
      <p:pic>
        <p:nvPicPr>
          <p:cNvPr id="6" name="Picture 5" descr="4C_3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213">
                        <a14:foregroundMark x1="60079" y1="46319" x2="60079" y2="46319"/>
                        <a14:foregroundMark x1="56929" y1="40943" x2="56929" y2="40943"/>
                        <a14:foregroundMark x1="56614" y1="34574" x2="56614" y2="34574"/>
                        <a14:foregroundMark x1="56614" y1="28536" x2="56614" y2="28536"/>
                        <a14:foregroundMark x1="47323" y1="23490" x2="47323" y2="23490"/>
                        <a14:foregroundMark x1="46378" y1="18776" x2="46378" y2="18776"/>
                        <a14:foregroundMark x1="46063" y1="12738" x2="46063" y2="12738"/>
                        <a14:foregroundMark x1="51496" y1="48718" x2="51496" y2="48718"/>
                        <a14:foregroundMark x1="74173" y1="82961" x2="74173" y2="82961"/>
                        <a14:foregroundMark x1="80551" y1="81555" x2="80551" y2="81555"/>
                        <a14:foregroundMark x1="66142" y1="83292" x2="66142" y2="83292"/>
                        <a14:foregroundMark x1="58819" y1="86931" x2="58819" y2="86931"/>
                        <a14:foregroundMark x1="46693" y1="87593" x2="46693" y2="87593"/>
                        <a14:foregroundMark x1="18189" y1="88007" x2="18189" y2="88007"/>
                        <a14:foregroundMark x1="46063" y1="70802" x2="46063" y2="70802"/>
                        <a14:backgroundMark x1="42835" y1="66832" x2="42835" y2="668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2" y="0"/>
            <a:ext cx="1852769" cy="176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99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643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97A5BA"/>
                </a:solidFill>
              </a:rPr>
              <a:t>Motion</a:t>
            </a:r>
            <a:endParaRPr lang="en-US" dirty="0">
              <a:solidFill>
                <a:srgbClr val="97A5B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48355"/>
            <a:ext cx="8229600" cy="3245338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505762"/>
                </a:solidFill>
              </a:rPr>
              <a:t>[Type out the motion that you would like the board to vote on]</a:t>
            </a:r>
          </a:p>
          <a:p>
            <a:endParaRPr lang="en-US" dirty="0">
              <a:solidFill>
                <a:srgbClr val="505762"/>
              </a:solidFill>
            </a:endParaRPr>
          </a:p>
          <a:p>
            <a:endParaRPr lang="en-US" dirty="0">
              <a:solidFill>
                <a:srgbClr val="505762"/>
              </a:solidFill>
            </a:endParaRPr>
          </a:p>
        </p:txBody>
      </p:sp>
      <p:pic>
        <p:nvPicPr>
          <p:cNvPr id="5" name="Picture 4" descr="4C_3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213">
                        <a14:foregroundMark x1="60079" y1="46319" x2="60079" y2="46319"/>
                        <a14:foregroundMark x1="56929" y1="40943" x2="56929" y2="40943"/>
                        <a14:foregroundMark x1="56614" y1="34574" x2="56614" y2="34574"/>
                        <a14:foregroundMark x1="56614" y1="28536" x2="56614" y2="28536"/>
                        <a14:foregroundMark x1="47323" y1="23490" x2="47323" y2="23490"/>
                        <a14:foregroundMark x1="46378" y1="18776" x2="46378" y2="18776"/>
                        <a14:foregroundMark x1="46063" y1="12738" x2="46063" y2="12738"/>
                        <a14:foregroundMark x1="51496" y1="48718" x2="51496" y2="48718"/>
                        <a14:foregroundMark x1="74173" y1="82961" x2="74173" y2="82961"/>
                        <a14:foregroundMark x1="80551" y1="81555" x2="80551" y2="81555"/>
                        <a14:foregroundMark x1="66142" y1="83292" x2="66142" y2="83292"/>
                        <a14:foregroundMark x1="58819" y1="86931" x2="58819" y2="86931"/>
                        <a14:foregroundMark x1="46693" y1="87593" x2="46693" y2="87593"/>
                        <a14:foregroundMark x1="18189" y1="88007" x2="18189" y2="88007"/>
                        <a14:foregroundMark x1="46063" y1="70802" x2="46063" y2="70802"/>
                        <a14:backgroundMark x1="42835" y1="66832" x2="42835" y2="668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2" y="0"/>
            <a:ext cx="1852769" cy="176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35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6769"/>
            <a:ext cx="8229600" cy="37805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>
                <a:solidFill>
                  <a:srgbClr val="97A5BA"/>
                </a:solidFill>
              </a:rPr>
              <a:t>Thank </a:t>
            </a:r>
            <a:r>
              <a:rPr lang="en-US" dirty="0" smtClean="0">
                <a:solidFill>
                  <a:srgbClr val="97A5BA"/>
                </a:solidFill>
              </a:rPr>
              <a:t>You For Your </a:t>
            </a:r>
            <a:r>
              <a:rPr lang="en-US" dirty="0" smtClean="0">
                <a:solidFill>
                  <a:srgbClr val="97A5BA"/>
                </a:solidFill>
              </a:rPr>
              <a:t>Time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505762"/>
                </a:solidFill>
              </a:rPr>
              <a:t>Lake </a:t>
            </a:r>
            <a:r>
              <a:rPr lang="en-US" dirty="0">
                <a:solidFill>
                  <a:srgbClr val="505762"/>
                </a:solidFill>
              </a:rPr>
              <a:t>Union Conference </a:t>
            </a:r>
            <a:endParaRPr lang="en-US" dirty="0" smtClean="0">
              <a:solidFill>
                <a:srgbClr val="505762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505762"/>
                </a:solidFill>
              </a:rPr>
              <a:t>Youth </a:t>
            </a:r>
            <a:r>
              <a:rPr lang="en-US" dirty="0">
                <a:solidFill>
                  <a:srgbClr val="505762"/>
                </a:solidFill>
              </a:rPr>
              <a:t>Evangelism Congress 2013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505762"/>
                </a:solidFill>
              </a:rPr>
              <a:t>Center for Youth Evangelism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Picture 5" descr="4C_3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213">
                        <a14:foregroundMark x1="60079" y1="46319" x2="60079" y2="46319"/>
                        <a14:foregroundMark x1="56929" y1="40943" x2="56929" y2="40943"/>
                        <a14:foregroundMark x1="56614" y1="34574" x2="56614" y2="34574"/>
                        <a14:foregroundMark x1="56614" y1="28536" x2="56614" y2="28536"/>
                        <a14:foregroundMark x1="47323" y1="23490" x2="47323" y2="23490"/>
                        <a14:foregroundMark x1="46378" y1="18776" x2="46378" y2="18776"/>
                        <a14:foregroundMark x1="46063" y1="12738" x2="46063" y2="12738"/>
                        <a14:foregroundMark x1="51496" y1="48718" x2="51496" y2="48718"/>
                        <a14:foregroundMark x1="74173" y1="82961" x2="74173" y2="82961"/>
                        <a14:foregroundMark x1="80551" y1="81555" x2="80551" y2="81555"/>
                        <a14:foregroundMark x1="66142" y1="83292" x2="66142" y2="83292"/>
                        <a14:foregroundMark x1="58819" y1="86931" x2="58819" y2="86931"/>
                        <a14:foregroundMark x1="46693" y1="87593" x2="46693" y2="87593"/>
                        <a14:foregroundMark x1="18189" y1="88007" x2="18189" y2="88007"/>
                        <a14:foregroundMark x1="46063" y1="70802" x2="46063" y2="70802"/>
                        <a14:backgroundMark x1="42835" y1="66832" x2="42835" y2="668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2" y="0"/>
            <a:ext cx="1852769" cy="176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66656"/>
      </p:ext>
    </p:extLst>
  </p:cSld>
  <p:clrMapOvr>
    <a:masterClrMapping/>
  </p:clrMapOvr>
</p:sld>
</file>

<file path=ppt/theme/theme1.xml><?xml version="1.0" encoding="utf-8"?>
<a:theme xmlns:a="http://schemas.openxmlformats.org/drawingml/2006/main" name="JAN_ppt_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198</Words>
  <Application>Microsoft Macintosh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JAN_ppt_cover</vt:lpstr>
      <vt:lpstr>Ministry Name </vt:lpstr>
      <vt:lpstr>What Attracts Youth People?</vt:lpstr>
      <vt:lpstr>Assessment</vt:lpstr>
      <vt:lpstr>Goals </vt:lpstr>
      <vt:lpstr>Funding</vt:lpstr>
      <vt:lpstr>Planning Implementation</vt:lpstr>
      <vt:lpstr>Motion</vt:lpstr>
      <vt:lpstr>PowerPoint Presentation</vt:lpstr>
    </vt:vector>
  </TitlesOfParts>
  <Company>Center for Youth Evangelism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Ministry Name</dc:title>
  <dc:creator>Erica Ross</dc:creator>
  <cp:lastModifiedBy>April Silva</cp:lastModifiedBy>
  <cp:revision>14</cp:revision>
  <dcterms:created xsi:type="dcterms:W3CDTF">2013-01-30T14:02:14Z</dcterms:created>
  <dcterms:modified xsi:type="dcterms:W3CDTF">2013-02-10T05:35:51Z</dcterms:modified>
</cp:coreProperties>
</file>